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76" r:id="rId2"/>
    <p:sldId id="1577" r:id="rId3"/>
    <p:sldId id="1578" r:id="rId4"/>
    <p:sldId id="1560" r:id="rId5"/>
    <p:sldId id="1561" r:id="rId6"/>
    <p:sldId id="1564" r:id="rId7"/>
    <p:sldId id="1563" r:id="rId8"/>
    <p:sldId id="1565" r:id="rId9"/>
    <p:sldId id="1566" r:id="rId10"/>
    <p:sldId id="1574" r:id="rId11"/>
    <p:sldId id="1567" r:id="rId12"/>
    <p:sldId id="1575" r:id="rId13"/>
    <p:sldId id="1580" r:id="rId14"/>
    <p:sldId id="157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노정석" initials="노" lastIdx="4" clrIdx="0">
    <p:extLst>
      <p:ext uri="{19B8F6BF-5375-455C-9EA6-DF929625EA0E}">
        <p15:presenceInfo xmlns:p15="http://schemas.microsoft.com/office/powerpoint/2012/main" userId="S::chester@cosmax.com::eb953af9-b166-4216-825d-3659e88553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1" autoAdjust="0"/>
    <p:restoredTop sz="96280"/>
  </p:normalViewPr>
  <p:slideViewPr>
    <p:cSldViewPr snapToGrid="0">
      <p:cViewPr varScale="1">
        <p:scale>
          <a:sx n="156" d="100"/>
          <a:sy n="156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01C6-76E3-4052-8BDF-504AA2E46619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7344-2227-4756-8CFC-5C69D4085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1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AF33A9-3E57-43BA-9D68-81493C11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51743D-41EE-4B59-884D-0DF81C522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4EB1F2-381F-432C-90EE-4A94230F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34F9FC-A0EE-4D55-8326-2CFFD15F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F584C7-089D-4888-BBDB-9102AFB2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23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B7E346-2468-4D57-A154-7CC4D5FA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7A73E7-BF06-42ED-B78F-D029C7892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F5D595-F815-48AE-83CC-96F226B9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9E63BC-E82E-4064-8122-3CE7C0F2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A7140-8F98-4507-8D0E-1DFF1313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52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387B66B-970F-425C-A13B-57B279CD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F7AF30-DB60-4A39-AE55-FC28969C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CC2925-F83E-4B40-802A-FCF28989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946E13-26B6-45BA-8508-56602134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C52179-D15A-48DC-A2C5-EDAD8F12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48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F4BDA-154B-4BA8-AC1A-95FC47A0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C723A3-A126-44A2-B0A4-E76AF123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256"/>
            <a:ext cx="10515600" cy="5355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2703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80737-47AB-4FEE-B296-8BF06AF2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27E0A9-9CD8-464D-B0B0-7A14B725A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C98B3-F1A3-4832-80FE-1D4E972A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87C426-DAA7-4EF2-A18D-AFCE1854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7BDE97-D617-4452-BBCB-4135D0AC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7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9FBF70-C883-469E-9FB9-169D6B0B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0E9781-77AA-4C69-B2CE-CE98C2C1A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A90FEB-7851-4710-9884-B10B833F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5469DE-86BB-4445-A826-37AE1260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4B89BD-2C0C-48F2-B1D2-748BE435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8F814B-6DA7-4867-ABF8-B0994114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2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D76F04-59B1-40C4-86CA-E2D2AA17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90C387-8DC9-4C23-A0D9-B2771FB7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0C4586-E096-43D3-8684-6BF6E9D4F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690A13-CD8B-4896-BDA9-701ACF38A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4683669-CC2B-4D12-A018-3D4691B10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B6CA177-AF74-4F7A-9A9F-608CB558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6AB921-B24E-43D2-A4E6-EE68ABB2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E0312C-D3C4-438A-922B-B189B206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8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53FEC-B529-4EC9-8399-316420D2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82B490D-0836-4EEA-BD28-B7E02DA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DF48C7-681B-441A-8131-3D77B66B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660E4E-3AD6-4424-BC3D-58450272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8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6209F6-A1CA-4E05-B199-C24443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B5E5C1-283F-4C52-8C39-24CE79D9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E7531F-2D9B-4009-ADDA-53B2E435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0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79B22-7CF4-4F3C-B82C-28425E79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3EA79D-1E45-4403-9A44-5D40FEDA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D85F92-1BBE-43D8-970E-1E023EFCF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5734B8-624F-432B-ABA0-DE78173E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4F5775-D76C-4ABB-A828-73548A66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2D881C-2F18-4F80-8F41-9A156B08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9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995ED-C156-4297-BC07-257F0AB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D9B401-BE48-4D30-982E-E57085595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9B26B72-6262-4164-A30F-508FA922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78C37D-AA4C-49F2-B7E9-A136566A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AEEA72-9035-4A24-8B5D-A4AA502A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1F8AF7-8FAF-4A55-A9A3-8D71A55A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9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821625-F837-4E92-BD65-A10DA5C8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598397-1316-4D57-8B7D-1B19DE5E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B3E51-C3A0-4493-98AD-2C6AAFD46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BEE0-4A98-4D21-A38C-33105D53D8EC}" type="datetimeFigureOut">
              <a:rPr lang="ko-KR" altLang="en-US" smtClean="0"/>
              <a:t>2026. 6. 28.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2C4F9A-DFED-4590-B231-FAA604978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520DC2-7DFD-49F3-A6EB-17569746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BEBB-AF48-4A59-AC3F-2A47F23E5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1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A4AD2-DE7E-6E79-819C-EE5E4F43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61BD-DC5E-E62A-E16B-61D14C63B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E8D945-3860-F3E8-EE60-77F89FA79C30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68CC1F-B2D1-B76C-69C6-D64397C2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FB3CF-9BA8-0A24-ADC2-1AAB4A92F297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57A7CC-D455-F0A6-80FA-F25B35DE5E3C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AD073E-FC38-CF54-C867-E4FF856B43F8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0F4EC-51D6-CDDC-2909-2DA696B0C079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31FE5-4D0D-3FAF-CB58-8904B942C76D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3C357-DDED-59A4-91BB-252724A62802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FCFE5-873E-30DD-8D55-BB2B4587A957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00E7E-EF62-2C20-1B24-C6858F4F7CC2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DA5B1D-0468-D24E-BCDA-C97C3F33E0E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974A67-E486-D657-041C-C77B416D6DA6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</a:t>
            </a:r>
            <a:r>
              <a:rPr lang="en-KR" sz="900" dirty="0"/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345DF4-1890-3AB0-FB96-AD3FF546380D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9044B53-5588-CCD1-693F-6A9C2A41C65F}"/>
              </a:ext>
            </a:extLst>
          </p:cNvPr>
          <p:cNvSpPr/>
          <p:nvPr/>
        </p:nvSpPr>
        <p:spPr>
          <a:xfrm>
            <a:off x="9486673" y="2603831"/>
            <a:ext cx="2312919" cy="2075592"/>
          </a:xfrm>
          <a:prstGeom prst="roundRect">
            <a:avLst>
              <a:gd name="adj" fmla="val 979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EB41F9-8029-C133-942C-7C14524582E7}"/>
              </a:ext>
            </a:extLst>
          </p:cNvPr>
          <p:cNvSpPr/>
          <p:nvPr/>
        </p:nvSpPr>
        <p:spPr>
          <a:xfrm>
            <a:off x="7709836" y="2603831"/>
            <a:ext cx="1709462" cy="2075592"/>
          </a:xfrm>
          <a:prstGeom prst="roundRect">
            <a:avLst>
              <a:gd name="adj" fmla="val 97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Agent</a:t>
            </a:r>
          </a:p>
          <a:p>
            <a:pPr algn="ctr"/>
            <a:r>
              <a:rPr lang="en-KR" sz="1400" dirty="0"/>
              <a:t>Start-ups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FFEA65-BF10-236E-9E6C-172EB880E900}"/>
              </a:ext>
            </a:extLst>
          </p:cNvPr>
          <p:cNvSpPr/>
          <p:nvPr/>
        </p:nvSpPr>
        <p:spPr>
          <a:xfrm>
            <a:off x="9167247" y="4815919"/>
            <a:ext cx="1892180" cy="1322859"/>
          </a:xfrm>
          <a:prstGeom prst="roundRect">
            <a:avLst>
              <a:gd name="adj" fmla="val 979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Domain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C6248A-45BE-5499-A204-C594E095ACDC}"/>
              </a:ext>
            </a:extLst>
          </p:cNvPr>
          <p:cNvSpPr/>
          <p:nvPr/>
        </p:nvSpPr>
        <p:spPr>
          <a:xfrm>
            <a:off x="941590" y="2603831"/>
            <a:ext cx="6664853" cy="2075592"/>
          </a:xfrm>
          <a:prstGeom prst="roundRect">
            <a:avLst>
              <a:gd name="adj" fmla="val 97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Not-Even-Addressed-Yet</a:t>
            </a:r>
          </a:p>
          <a:p>
            <a:pPr algn="ctr"/>
            <a:r>
              <a:rPr lang="en-KR" sz="1400" dirty="0"/>
              <a:t>Market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2585E3-146D-A522-2FE6-DEAA97FFE97A}"/>
              </a:ext>
            </a:extLst>
          </p:cNvPr>
          <p:cNvSpPr/>
          <p:nvPr/>
        </p:nvSpPr>
        <p:spPr>
          <a:xfrm>
            <a:off x="9618043" y="3637682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Coding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D41DE7-75D5-E092-7F74-B8C71BAB97D2}"/>
              </a:ext>
            </a:extLst>
          </p:cNvPr>
          <p:cNvSpPr/>
          <p:nvPr/>
        </p:nvSpPr>
        <p:spPr>
          <a:xfrm>
            <a:off x="9618043" y="3956500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Legal/Finance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B733B-0049-93C0-0709-2E9C3DAF5A29}"/>
              </a:ext>
            </a:extLst>
          </p:cNvPr>
          <p:cNvSpPr/>
          <p:nvPr/>
        </p:nvSpPr>
        <p:spPr>
          <a:xfrm>
            <a:off x="9618042" y="4284792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Healthcare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1E62CA8-6AF8-3230-63D9-6E2F4E88253E}"/>
              </a:ext>
            </a:extLst>
          </p:cNvPr>
          <p:cNvSpPr/>
          <p:nvPr/>
        </p:nvSpPr>
        <p:spPr>
          <a:xfrm>
            <a:off x="8911239" y="4931415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C4E1E13-B0B3-82CB-0E7B-BC3C03661A0E}"/>
              </a:ext>
            </a:extLst>
          </p:cNvPr>
          <p:cNvSpPr/>
          <p:nvPr/>
        </p:nvSpPr>
        <p:spPr>
          <a:xfrm>
            <a:off x="8911238" y="5275214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Material Science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1D646F5-01DE-52B5-A720-6A0D291B81B6}"/>
              </a:ext>
            </a:extLst>
          </p:cNvPr>
          <p:cNvSpPr/>
          <p:nvPr/>
        </p:nvSpPr>
        <p:spPr>
          <a:xfrm>
            <a:off x="8911237" y="5619583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0EBC3F-D62F-5F33-6A61-8F889BEA31FF}"/>
              </a:ext>
            </a:extLst>
          </p:cNvPr>
          <p:cNvSpPr/>
          <p:nvPr/>
        </p:nvSpPr>
        <p:spPr>
          <a:xfrm>
            <a:off x="8911237" y="2322956"/>
            <a:ext cx="3145304" cy="2492963"/>
          </a:xfrm>
          <a:prstGeom prst="roundRect">
            <a:avLst>
              <a:gd name="adj" fmla="val 9331"/>
            </a:avLst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b="1" dirty="0">
                <a:solidFill>
                  <a:schemeClr val="tx1"/>
                </a:solidFill>
              </a:rPr>
              <a:t>Market #1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4F8EB04-588B-91CF-D785-3F17435BBC3C}"/>
              </a:ext>
            </a:extLst>
          </p:cNvPr>
          <p:cNvSpPr/>
          <p:nvPr/>
        </p:nvSpPr>
        <p:spPr>
          <a:xfrm>
            <a:off x="8665639" y="4833032"/>
            <a:ext cx="2537308" cy="1656004"/>
          </a:xfrm>
          <a:prstGeom prst="roundRect">
            <a:avLst>
              <a:gd name="adj" fmla="val 9331"/>
            </a:avLst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b="1" dirty="0">
                <a:solidFill>
                  <a:schemeClr val="tx1"/>
                </a:solidFill>
              </a:rPr>
              <a:t>Market #2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C5CD95-6B7D-A2E2-7466-3AD19C63EA12}"/>
              </a:ext>
            </a:extLst>
          </p:cNvPr>
          <p:cNvSpPr/>
          <p:nvPr/>
        </p:nvSpPr>
        <p:spPr>
          <a:xfrm>
            <a:off x="4706759" y="2336641"/>
            <a:ext cx="4134694" cy="2479267"/>
          </a:xfrm>
          <a:prstGeom prst="roundRect">
            <a:avLst>
              <a:gd name="adj" fmla="val 9331"/>
            </a:avLst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b="1" dirty="0">
                <a:solidFill>
                  <a:schemeClr val="tx1"/>
                </a:solidFill>
              </a:rPr>
              <a:t>Market #3</a:t>
            </a:r>
          </a:p>
        </p:txBody>
      </p:sp>
    </p:spTree>
    <p:extLst>
      <p:ext uri="{BB962C8B-B14F-4D97-AF65-F5344CB8AC3E}">
        <p14:creationId xmlns:p14="http://schemas.microsoft.com/office/powerpoint/2010/main" val="41224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F69A-DE8B-3369-D76D-811AD8D4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AI </a:t>
            </a:r>
            <a:r>
              <a:rPr lang="ko-KR" altLang="en-US" dirty="0"/>
              <a:t>관점에서의 세개의 중요한 </a:t>
            </a:r>
            <a:r>
              <a:rPr lang="en-US" altLang="ko-KR" dirty="0"/>
              <a:t>Player </a:t>
            </a:r>
            <a:r>
              <a:rPr lang="ko-KR" altLang="en-US" dirty="0"/>
              <a:t>분류요약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6210-91F4-E9CF-64DA-3A8E08463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Market #1 - Frontier Labs</a:t>
            </a:r>
          </a:p>
          <a:p>
            <a:pPr lvl="1"/>
            <a:r>
              <a:rPr lang="en-KR" dirty="0"/>
              <a:t>Artificial General Intelligence </a:t>
            </a:r>
            <a:r>
              <a:rPr lang="ko-KR" altLang="en-US" dirty="0" err="1"/>
              <a:t>를</a:t>
            </a:r>
            <a:r>
              <a:rPr lang="ko-KR" altLang="en-US" dirty="0"/>
              <a:t> 창조한 이후에</a:t>
            </a:r>
            <a:r>
              <a:rPr lang="en-US" altLang="ko-KR" dirty="0"/>
              <a:t>,</a:t>
            </a:r>
            <a:r>
              <a:rPr lang="ko-KR" altLang="en-US" dirty="0"/>
              <a:t> 그 </a:t>
            </a:r>
            <a:r>
              <a:rPr lang="en-US" altLang="ko-KR" b="1" dirty="0">
                <a:solidFill>
                  <a:srgbClr val="FF0000"/>
                </a:solidFill>
              </a:rPr>
              <a:t>AGI</a:t>
            </a:r>
            <a:r>
              <a:rPr lang="en-US" altLang="ko-KR" dirty="0"/>
              <a:t> </a:t>
            </a:r>
            <a:r>
              <a:rPr lang="ko-KR" altLang="en-US" dirty="0"/>
              <a:t>가 모든 문제를 해결하게 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The most general one is the most specific one.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Compute, Data, Algorithm </a:t>
            </a:r>
            <a:r>
              <a:rPr lang="ko-KR" altLang="en-US" dirty="0"/>
              <a:t>이 세개의 축으로 바라볼 수 있음</a:t>
            </a:r>
            <a:endParaRPr lang="en-US" altLang="ko-KR" dirty="0"/>
          </a:p>
          <a:p>
            <a:pPr lvl="2"/>
            <a:r>
              <a:rPr lang="ko-KR" altLang="en-US" dirty="0"/>
              <a:t>그</a:t>
            </a:r>
            <a:r>
              <a:rPr lang="en-US" altLang="ko-KR" dirty="0"/>
              <a:t> </a:t>
            </a:r>
            <a:r>
              <a:rPr lang="ko-KR" altLang="en-US" dirty="0"/>
              <a:t>중에서 지금 가장 큰 핵심을 차지하는 것은 </a:t>
            </a:r>
            <a:r>
              <a:rPr lang="en-US" altLang="ko-KR" b="1" dirty="0">
                <a:solidFill>
                  <a:srgbClr val="FF0000"/>
                </a:solidFill>
              </a:rPr>
              <a:t>post-train (RLVR)</a:t>
            </a:r>
          </a:p>
          <a:p>
            <a:pPr lvl="3"/>
            <a:r>
              <a:rPr lang="en-US" altLang="ko-KR" dirty="0"/>
              <a:t>CHIP, SW orchestration for compute efficiency </a:t>
            </a:r>
            <a:r>
              <a:rPr lang="ko-KR" altLang="en-US" dirty="0"/>
              <a:t>이쪽은 그야말로 모두의 관심사</a:t>
            </a:r>
            <a:endParaRPr lang="en-US" altLang="ko-KR" dirty="0"/>
          </a:p>
          <a:p>
            <a:pPr lvl="2"/>
            <a:r>
              <a:rPr lang="en-US" altLang="ko-KR" b="1" dirty="0">
                <a:solidFill>
                  <a:srgbClr val="FF0000"/>
                </a:solidFill>
              </a:rPr>
              <a:t>Data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en-US" altLang="ko-KR" dirty="0"/>
              <a:t>Post-train </a:t>
            </a:r>
            <a:r>
              <a:rPr lang="ko-KR" altLang="en-US" dirty="0"/>
              <a:t>용 최고급 </a:t>
            </a:r>
            <a:r>
              <a:rPr lang="en-US" altLang="ko-KR" dirty="0"/>
              <a:t>Dataset </a:t>
            </a:r>
            <a:r>
              <a:rPr lang="ko-KR" altLang="en-US" dirty="0"/>
              <a:t>이 여전히 계속해서 만들어지고 있는</a:t>
            </a:r>
            <a:r>
              <a:rPr lang="en-US" altLang="ko-KR" dirty="0"/>
              <a:t> </a:t>
            </a:r>
            <a:r>
              <a:rPr lang="ko-KR" altLang="en-US" dirty="0"/>
              <a:t>중 </a:t>
            </a:r>
            <a:endParaRPr lang="en-US" altLang="ko-KR" dirty="0"/>
          </a:p>
          <a:p>
            <a:pPr lvl="2"/>
            <a:r>
              <a:rPr lang="en-US" altLang="ko-KR" dirty="0"/>
              <a:t>Algorithm </a:t>
            </a:r>
            <a:r>
              <a:rPr lang="ko-KR" altLang="en-US" dirty="0"/>
              <a:t>은 </a:t>
            </a:r>
            <a:r>
              <a:rPr lang="en-US" altLang="ko-KR" dirty="0"/>
              <a:t>Frontier Lab</a:t>
            </a:r>
            <a:r>
              <a:rPr lang="ko-KR" altLang="en-US" dirty="0"/>
              <a:t> 들 내부에 숨겨져 있으나 </a:t>
            </a:r>
            <a:r>
              <a:rPr lang="en-US" altLang="ko-KR" dirty="0"/>
              <a:t>Compute, Data </a:t>
            </a:r>
            <a:r>
              <a:rPr lang="ko-KR" altLang="en-US" dirty="0"/>
              <a:t>보다는 확실히 하위의 요소</a:t>
            </a:r>
            <a:endParaRPr lang="en-US" altLang="ko-KR" dirty="0"/>
          </a:p>
          <a:p>
            <a:pPr marL="457200" lvl="1" indent="0">
              <a:buNone/>
            </a:pPr>
            <a:endParaRPr lang="en-KR" dirty="0"/>
          </a:p>
          <a:p>
            <a:r>
              <a:rPr lang="en-KR" dirty="0"/>
              <a:t>Market #2 - Domain Frontier Labs</a:t>
            </a:r>
          </a:p>
          <a:p>
            <a:pPr lvl="1"/>
            <a:r>
              <a:rPr lang="ko-KR" altLang="en-US" dirty="0"/>
              <a:t>명확하게 </a:t>
            </a:r>
            <a:r>
              <a:rPr lang="en-US" altLang="ko-KR" b="1" dirty="0">
                <a:solidFill>
                  <a:srgbClr val="FF0000"/>
                </a:solidFill>
              </a:rPr>
              <a:t>RLVR </a:t>
            </a:r>
            <a:r>
              <a:rPr lang="ko-KR" altLang="en-US" b="1" dirty="0">
                <a:solidFill>
                  <a:srgbClr val="FF0000"/>
                </a:solidFill>
              </a:rPr>
              <a:t>이 동작하지 않는 도메인</a:t>
            </a:r>
            <a:r>
              <a:rPr lang="ko-KR" altLang="en-US" dirty="0"/>
              <a:t> 에서 </a:t>
            </a:r>
            <a:r>
              <a:rPr lang="en-US" altLang="ko-KR" dirty="0"/>
              <a:t>Frontier Lab </a:t>
            </a:r>
            <a:r>
              <a:rPr lang="ko-KR" altLang="en-US" dirty="0"/>
              <a:t>접근을 똑같이 재현하고 있음</a:t>
            </a:r>
            <a:endParaRPr lang="en-US" altLang="ko-KR" dirty="0"/>
          </a:p>
          <a:p>
            <a:pPr lvl="1"/>
            <a:r>
              <a:rPr lang="en-US" dirty="0"/>
              <a:t>Physical AI </a:t>
            </a:r>
            <a:r>
              <a:rPr lang="ko-KR" altLang="en-US" dirty="0" err="1"/>
              <a:t>를</a:t>
            </a:r>
            <a:r>
              <a:rPr lang="ko-KR" altLang="en-US" dirty="0"/>
              <a:t> 시작으로 </a:t>
            </a:r>
            <a:r>
              <a:rPr lang="en-US" altLang="ko-KR" dirty="0"/>
              <a:t>Biology, Chemistry, Physics </a:t>
            </a:r>
            <a:r>
              <a:rPr lang="ko-KR" altLang="en-US" dirty="0"/>
              <a:t>등 </a:t>
            </a:r>
            <a:r>
              <a:rPr lang="en-US" altLang="ko-KR" dirty="0"/>
              <a:t>AI for Science </a:t>
            </a:r>
            <a:r>
              <a:rPr lang="ko-KR" altLang="en-US" dirty="0"/>
              <a:t>영역들의 회사들이 생겨나고 있음</a:t>
            </a:r>
            <a:endParaRPr lang="en-KR" dirty="0"/>
          </a:p>
          <a:p>
            <a:endParaRPr lang="en-KR" dirty="0"/>
          </a:p>
          <a:p>
            <a:r>
              <a:rPr lang="en-KR" dirty="0"/>
              <a:t>Market #3 - Agent Start-ups</a:t>
            </a:r>
          </a:p>
          <a:p>
            <a:pPr lvl="1"/>
            <a:r>
              <a:rPr lang="en-KR" dirty="0"/>
              <a:t>(B2B) </a:t>
            </a:r>
            <a:r>
              <a:rPr lang="en-US" dirty="0"/>
              <a:t>Enterprise </a:t>
            </a:r>
            <a:r>
              <a:rPr lang="ko-KR" altLang="en-US" dirty="0"/>
              <a:t>쪽의 수요도 견조하게 성장하고 있는 편</a:t>
            </a:r>
            <a:endParaRPr lang="en-US" altLang="ko-KR" dirty="0"/>
          </a:p>
          <a:p>
            <a:pPr lvl="2"/>
            <a:r>
              <a:rPr lang="en-US" altLang="ko-KR" dirty="0"/>
              <a:t>The era of unbundling ChatGPT </a:t>
            </a:r>
          </a:p>
          <a:p>
            <a:pPr lvl="1"/>
            <a:r>
              <a:rPr lang="en-US" altLang="ko-KR" dirty="0"/>
              <a:t>(B2C) AI </a:t>
            </a:r>
            <a:r>
              <a:rPr lang="ko-KR" altLang="en-US" dirty="0"/>
              <a:t>가 만드는 새로운 </a:t>
            </a:r>
            <a:r>
              <a:rPr lang="en-US" altLang="ko-KR" dirty="0"/>
              <a:t>Consumer Business </a:t>
            </a:r>
            <a:r>
              <a:rPr lang="ko-KR" altLang="en-US" dirty="0"/>
              <a:t>는 아직 시작도 하지 않았다는 것이 대부분 시장참여자들의 견해</a:t>
            </a:r>
            <a:endParaRPr lang="en-US" altLang="ko-KR" dirty="0"/>
          </a:p>
          <a:p>
            <a:pPr lvl="1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67225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216A-19C4-E1CB-5D0A-764A5C32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AI Start-up Scene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B308-483E-FFA1-CD6A-686C5395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Start-up</a:t>
            </a:r>
          </a:p>
          <a:p>
            <a:pPr lvl="1"/>
            <a:r>
              <a:rPr lang="ko-KR" altLang="en-US" dirty="0"/>
              <a:t>나이</a:t>
            </a:r>
            <a:endParaRPr lang="en-US" altLang="ko-KR" dirty="0"/>
          </a:p>
          <a:p>
            <a:pPr lvl="1"/>
            <a:r>
              <a:rPr lang="en-US" altLang="ko-KR" dirty="0" err="1"/>
              <a:t>NeoLab</a:t>
            </a:r>
            <a:r>
              <a:rPr lang="en-US" altLang="ko-KR" dirty="0"/>
              <a:t> </a:t>
            </a:r>
            <a:r>
              <a:rPr lang="ko-KR" altLang="en-US" dirty="0"/>
              <a:t>을 꿈꾸는 </a:t>
            </a:r>
            <a:r>
              <a:rPr lang="en-US" altLang="ko-KR" dirty="0"/>
              <a:t>Dreamer  vs.  AI Agent Business</a:t>
            </a:r>
          </a:p>
          <a:p>
            <a:pPr lvl="1"/>
            <a:r>
              <a:rPr lang="en-US" altLang="ko-KR" dirty="0"/>
              <a:t>Named vs. Newbie</a:t>
            </a:r>
          </a:p>
          <a:p>
            <a:pPr lvl="1"/>
            <a:r>
              <a:rPr lang="en-US" altLang="ko-KR" dirty="0"/>
              <a:t>Valuation</a:t>
            </a:r>
          </a:p>
          <a:p>
            <a:pPr lvl="1"/>
            <a:r>
              <a:rPr lang="en-US" altLang="ko-KR" dirty="0"/>
              <a:t>Wage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VC</a:t>
            </a:r>
          </a:p>
          <a:p>
            <a:pPr lvl="1"/>
            <a:r>
              <a:rPr lang="en-US" altLang="ko-KR" dirty="0"/>
              <a:t>Data Center</a:t>
            </a:r>
          </a:p>
          <a:p>
            <a:pPr lvl="1"/>
            <a:r>
              <a:rPr lang="en-US" altLang="ko-KR" dirty="0"/>
              <a:t>Chip</a:t>
            </a:r>
          </a:p>
          <a:p>
            <a:pPr lvl="1"/>
            <a:r>
              <a:rPr lang="en-US" altLang="ko-KR" dirty="0"/>
              <a:t>Infra Software Orchestration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85909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621F-DD90-06DA-9B95-528ED1FE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일부터 </a:t>
            </a:r>
            <a:r>
              <a:rPr lang="en-US" altLang="ko-KR" dirty="0"/>
              <a:t>ICML </a:t>
            </a:r>
            <a:r>
              <a:rPr lang="ko-KR" altLang="en-US" dirty="0"/>
              <a:t>주간이 시작됨</a:t>
            </a:r>
            <a:endParaRPr lang="en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7316E-AA85-899C-9C23-81088833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1354667"/>
            <a:ext cx="10050266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5868-A0A0-73AE-9BAD-B21540BA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AI Frontier </a:t>
            </a:r>
            <a:r>
              <a:rPr lang="ko-KR" altLang="en-US" dirty="0"/>
              <a:t>개편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02AF-0875-2981-E9B8-3BFB4C19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좀더 가볍게</a:t>
            </a:r>
            <a:r>
              <a:rPr lang="en-US" altLang="ko-KR" dirty="0"/>
              <a:t>,</a:t>
            </a:r>
            <a:r>
              <a:rPr lang="ko-KR" altLang="en-US" dirty="0"/>
              <a:t> 좀더 빠르게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무겁고 정제된 내용보다는 좀 모자라더라도 빠르게 </a:t>
            </a:r>
            <a:r>
              <a:rPr lang="en-US" altLang="ko-KR" dirty="0">
                <a:sym typeface="Wingdings" pitchFamily="2" charset="2"/>
              </a:rPr>
              <a:t></a:t>
            </a:r>
            <a:endParaRPr lang="en-KR" dirty="0"/>
          </a:p>
          <a:p>
            <a:endParaRPr lang="en-KR" dirty="0"/>
          </a:p>
          <a:p>
            <a:r>
              <a:rPr lang="en-KR" dirty="0"/>
              <a:t>Weekly Main Episode </a:t>
            </a:r>
            <a:r>
              <a:rPr lang="ko-KR" altLang="en-US" dirty="0"/>
              <a:t>이외에 많은 </a:t>
            </a:r>
            <a:r>
              <a:rPr lang="en-US" altLang="ko-KR" dirty="0"/>
              <a:t>sub-channel </a:t>
            </a:r>
            <a:r>
              <a:rPr lang="ko-KR" altLang="en-US" dirty="0"/>
              <a:t>들을 운영할 예정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Monthly AI Demo Day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AI x Bio 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Silicon Valley </a:t>
            </a:r>
            <a:r>
              <a:rPr lang="ko-KR" altLang="en-US" dirty="0"/>
              <a:t>특파원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Prompt Session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/>
              <a:t>…</a:t>
            </a:r>
            <a:endParaRPr lang="en-US" altLang="ko-KR" dirty="0"/>
          </a:p>
          <a:p>
            <a:endParaRPr lang="en-US" dirty="0"/>
          </a:p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39561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6186-1529-81B5-BDAF-7981A5A3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목적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C90B-B82E-8CDC-D399-3086888C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/>
          </a:p>
          <a:p>
            <a:r>
              <a:rPr lang="en-KR" dirty="0"/>
              <a:t>Frontier Lab / Neo Lab Vibe Check</a:t>
            </a:r>
          </a:p>
          <a:p>
            <a:r>
              <a:rPr lang="en-KR" dirty="0"/>
              <a:t>Start-up </a:t>
            </a:r>
            <a:r>
              <a:rPr lang="en-US" dirty="0"/>
              <a:t>Scene </a:t>
            </a:r>
            <a:r>
              <a:rPr lang="ko-KR" altLang="en-US" dirty="0"/>
              <a:t>살펴보기</a:t>
            </a:r>
            <a:endParaRPr lang="en-US" altLang="ko-KR" dirty="0"/>
          </a:p>
          <a:p>
            <a:r>
              <a:rPr lang="en-US" altLang="ko-KR" dirty="0"/>
              <a:t>AI x Biology </a:t>
            </a:r>
            <a:r>
              <a:rPr lang="ko-KR" altLang="en-US" dirty="0"/>
              <a:t>에서 만나보고 싶었던 회사들 만나보기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59EB4-AA75-DB2C-9D42-E5F91CC828DA}"/>
              </a:ext>
            </a:extLst>
          </p:cNvPr>
          <p:cNvSpPr txBox="1"/>
          <p:nvPr/>
        </p:nvSpPr>
        <p:spPr>
          <a:xfrm>
            <a:off x="1052946" y="4465415"/>
            <a:ext cx="978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소중한 시간을 내어</a:t>
            </a:r>
            <a:r>
              <a:rPr lang="en-US" altLang="ko-KR" sz="2400" dirty="0"/>
              <a:t> </a:t>
            </a:r>
            <a:r>
              <a:rPr lang="ko-KR" altLang="en-US" sz="2400" dirty="0"/>
              <a:t>주시고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많은 정보를 아낌없이 공유해주신 분들께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이자리를 빌어서 진심으로 감사드립니다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40919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350C8-474A-1575-E545-737A102D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9724" y="1901371"/>
            <a:ext cx="13217675" cy="9913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2EF8C-DB0D-5848-9770-19E30DBA02A9}"/>
              </a:ext>
            </a:extLst>
          </p:cNvPr>
          <p:cNvSpPr txBox="1"/>
          <p:nvPr/>
        </p:nvSpPr>
        <p:spPr>
          <a:xfrm>
            <a:off x="10123715" y="6102954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w/</a:t>
            </a:r>
            <a:r>
              <a:rPr lang="en-US" dirty="0" err="1"/>
              <a:t>Swyx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78142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B7B8F5-37B9-5AA6-9865-873BF89CB25A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9E3B207-501F-DF1B-CD7B-F162CB55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Gap.  (2025 </a:t>
            </a:r>
            <a:r>
              <a:rPr lang="ko-KR" altLang="en-US" dirty="0"/>
              <a:t>후반</a:t>
            </a:r>
            <a:r>
              <a:rPr lang="en-US" altLang="ko-KR" dirty="0"/>
              <a:t> </a:t>
            </a:r>
            <a:r>
              <a:rPr lang="ko-KR" altLang="en-US" dirty="0"/>
              <a:t>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3FDB6-9672-DC9F-F649-9A99DF18526F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</a:t>
            </a:r>
            <a:endParaRPr lang="en-KR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D09301-920A-D532-6BF4-1CFC3A5CE961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F85EF2-0CFA-DDF3-73D9-58C2D955E145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Domain</a:t>
            </a:r>
            <a:endParaRPr lang="en-KR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01204-1ABC-EA32-6382-17795D9418BA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D3651-D16D-453F-D800-939D25F0F028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69C96-F831-8C72-360C-8870A05A0EE9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493E1-AE74-0FC9-0406-3C798BC965B0}"/>
              </a:ext>
            </a:extLst>
          </p:cNvPr>
          <p:cNvSpPr/>
          <p:nvPr/>
        </p:nvSpPr>
        <p:spPr>
          <a:xfrm>
            <a:off x="9569460" y="2777064"/>
            <a:ext cx="2087028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Coding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36C7C-EEB1-22C8-038E-837D71DFE89E}"/>
              </a:ext>
            </a:extLst>
          </p:cNvPr>
          <p:cNvSpPr/>
          <p:nvPr/>
        </p:nvSpPr>
        <p:spPr>
          <a:xfrm>
            <a:off x="6758524" y="4329727"/>
            <a:ext cx="2087029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Robotics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ECD2B-BCE9-F840-DC98-427C1CDA61B4}"/>
              </a:ext>
            </a:extLst>
          </p:cNvPr>
          <p:cNvSpPr/>
          <p:nvPr/>
        </p:nvSpPr>
        <p:spPr>
          <a:xfrm>
            <a:off x="8564037" y="3591497"/>
            <a:ext cx="2087028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Legal/Finance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84E63D-6BD6-8A5B-F375-41DD4FC1258A}"/>
              </a:ext>
            </a:extLst>
          </p:cNvPr>
          <p:cNvSpPr/>
          <p:nvPr/>
        </p:nvSpPr>
        <p:spPr>
          <a:xfrm>
            <a:off x="4775206" y="5067957"/>
            <a:ext cx="2087029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Science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86531A-66C7-7C12-CA93-7FAC2A618BF4}"/>
              </a:ext>
            </a:extLst>
          </p:cNvPr>
          <p:cNvSpPr/>
          <p:nvPr/>
        </p:nvSpPr>
        <p:spPr>
          <a:xfrm>
            <a:off x="2767547" y="5806185"/>
            <a:ext cx="2087030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Consumer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06D798-3FFB-688A-6483-4D69674B40E0}"/>
              </a:ext>
            </a:extLst>
          </p:cNvPr>
          <p:cNvCxnSpPr>
            <a:cxnSpLocks/>
            <a:stCxn id="12" idx="1"/>
            <a:endCxn id="4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147C4D-7215-DEA1-CE87-856D5FC0F6E1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35EF56-36FF-6799-A5E4-F3C0DAEDF089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</a:t>
            </a:r>
            <a:r>
              <a:rPr lang="en-KR" sz="900" dirty="0"/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2A9DA7-EA10-1122-812F-7A8A114AC43C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74246-F77B-C664-4691-7A23C0CB09A3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35647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9702-6DDE-90B0-A9ED-2553A1A9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34529D-870B-F6BA-F82C-729BD9814626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D7482A9-729D-6F82-0700-1A0ADCFA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B3A66-1F00-0250-4653-1C46E4EE5E44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1B52B-756A-3744-9D95-14B2A0E4770D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1C5D49-D770-6290-D4FA-673B6BFF8DF9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6F776-7949-C844-E5E1-B618FAFCCCB2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099E8-5062-8C1E-8FAD-B11487F7FCD2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F2AC1-3B2A-E1B3-44D7-B1B7151A669F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16D15-CD22-6092-0549-A8663FECEAE8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6BD6BE-4F6E-4640-2CC1-FAD9CF0585D6}"/>
              </a:ext>
            </a:extLst>
          </p:cNvPr>
          <p:cNvSpPr/>
          <p:nvPr/>
        </p:nvSpPr>
        <p:spPr>
          <a:xfrm>
            <a:off x="9569460" y="2777064"/>
            <a:ext cx="2087028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Coding</a:t>
            </a:r>
          </a:p>
          <a:p>
            <a:pPr algn="ctr"/>
            <a:r>
              <a:rPr lang="en-KR" sz="1400" dirty="0"/>
              <a:t>(IT Service)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57817-C4A4-A3F0-0B93-DF77F4F226EB}"/>
              </a:ext>
            </a:extLst>
          </p:cNvPr>
          <p:cNvSpPr/>
          <p:nvPr/>
        </p:nvSpPr>
        <p:spPr>
          <a:xfrm>
            <a:off x="8792130" y="4329727"/>
            <a:ext cx="2087029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Robotics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B8950-7671-A920-6275-108566F698BE}"/>
              </a:ext>
            </a:extLst>
          </p:cNvPr>
          <p:cNvSpPr/>
          <p:nvPr/>
        </p:nvSpPr>
        <p:spPr>
          <a:xfrm>
            <a:off x="8768598" y="3591497"/>
            <a:ext cx="2087028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Legal/Finance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7CD9EF-4421-7FD2-17E1-D8D116210B96}"/>
              </a:ext>
            </a:extLst>
          </p:cNvPr>
          <p:cNvSpPr/>
          <p:nvPr/>
        </p:nvSpPr>
        <p:spPr>
          <a:xfrm>
            <a:off x="8420993" y="5067957"/>
            <a:ext cx="2087029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Science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DB079-B40D-7FF9-0530-B9DF695E110E}"/>
              </a:ext>
            </a:extLst>
          </p:cNvPr>
          <p:cNvSpPr/>
          <p:nvPr/>
        </p:nvSpPr>
        <p:spPr>
          <a:xfrm>
            <a:off x="8268842" y="5806185"/>
            <a:ext cx="2087030" cy="575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Consumer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36E685-CC51-D460-8F78-E7C6B307752A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C2F23C-0E31-2342-0D35-052072624479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9536DC-F3F0-FDF0-2258-3377DFF45BD1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</a:t>
            </a:r>
            <a:r>
              <a:rPr lang="en-KR" sz="900" b="1" dirty="0">
                <a:solidFill>
                  <a:srgbClr val="FF0000"/>
                </a:solidFill>
              </a:rPr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6068B-532B-9A0B-34D8-3AD2B3325BF6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</p:spTree>
    <p:extLst>
      <p:ext uri="{BB962C8B-B14F-4D97-AF65-F5344CB8AC3E}">
        <p14:creationId xmlns:p14="http://schemas.microsoft.com/office/powerpoint/2010/main" val="57653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EB7BE-F6C4-AE55-7223-E1926832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C23FE2-5145-F5E3-8DD1-F8BA096CDFDF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DD7338E-91E9-E2F3-1EC6-6ABC4AC3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49DC1-D96A-E089-0E8A-315B9E0CD85F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86A1DD-F6E9-F3EB-8004-7D1F27B8C483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967078-E538-2807-8194-9D2A4D2EAFF7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ED748-FFBB-85CC-4416-983F7F65E0B5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EF1EE-78CA-F45F-EC38-B52C8C73BDF3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C31700-FEB8-E61A-D209-263B422B2B64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1A9D1-E076-8D21-5044-5659C13DADD4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7C42AE-3093-214F-4D51-EDB11FD16B6F}"/>
              </a:ext>
            </a:extLst>
          </p:cNvPr>
          <p:cNvSpPr/>
          <p:nvPr/>
        </p:nvSpPr>
        <p:spPr>
          <a:xfrm>
            <a:off x="10186761" y="2671188"/>
            <a:ext cx="1498601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/>
              <a:t>Coding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70EA4-FBD0-42CE-44D7-069B44D6A2B9}"/>
              </a:ext>
            </a:extLst>
          </p:cNvPr>
          <p:cNvSpPr/>
          <p:nvPr/>
        </p:nvSpPr>
        <p:spPr>
          <a:xfrm>
            <a:off x="9594047" y="4023997"/>
            <a:ext cx="175975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/>
              <a:t>Robotics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1E2A33-DC3B-10FA-821B-2016E930DF71}"/>
              </a:ext>
            </a:extLst>
          </p:cNvPr>
          <p:cNvSpPr/>
          <p:nvPr/>
        </p:nvSpPr>
        <p:spPr>
          <a:xfrm>
            <a:off x="9898849" y="3118481"/>
            <a:ext cx="1759751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/>
              <a:t>Legal/Finance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62ACE-E9F8-4C1F-ED62-7FDEDD43004C}"/>
              </a:ext>
            </a:extLst>
          </p:cNvPr>
          <p:cNvSpPr/>
          <p:nvPr/>
        </p:nvSpPr>
        <p:spPr>
          <a:xfrm>
            <a:off x="9797424" y="3565774"/>
            <a:ext cx="175975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/>
              <a:t>Science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616E8-F9A5-DD06-922E-D164486172D9}"/>
              </a:ext>
            </a:extLst>
          </p:cNvPr>
          <p:cNvSpPr/>
          <p:nvPr/>
        </p:nvSpPr>
        <p:spPr>
          <a:xfrm>
            <a:off x="9226067" y="4463197"/>
            <a:ext cx="1759753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/>
              <a:t>Consumer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C0F44E-5C14-3EEC-79FA-0FCAF791F04D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D66B3B-D5FE-3F61-085F-AFB9AE757591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18F2E6-1C06-4E15-6B88-3A30AA22FA40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</a:t>
            </a:r>
            <a:r>
              <a:rPr lang="en-KR" sz="900" b="1" dirty="0">
                <a:solidFill>
                  <a:srgbClr val="FF0000"/>
                </a:solidFill>
              </a:rPr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3D0E18-AD22-8DDB-6F4A-7FC0C3A73125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9A96F8-252C-B23B-0A08-3F2421DD782A}"/>
              </a:ext>
            </a:extLst>
          </p:cNvPr>
          <p:cNvCxnSpPr>
            <a:cxnSpLocks/>
          </p:cNvCxnSpPr>
          <p:nvPr/>
        </p:nvCxnSpPr>
        <p:spPr>
          <a:xfrm flipV="1">
            <a:off x="8706696" y="2818698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E9D912-189B-CEC1-775B-2CD52A6108F9}"/>
              </a:ext>
            </a:extLst>
          </p:cNvPr>
          <p:cNvCxnSpPr>
            <a:cxnSpLocks/>
          </p:cNvCxnSpPr>
          <p:nvPr/>
        </p:nvCxnSpPr>
        <p:spPr>
          <a:xfrm flipV="1">
            <a:off x="8830731" y="2911031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9F01B-7F57-30F3-D0F6-D94F4904A775}"/>
              </a:ext>
            </a:extLst>
          </p:cNvPr>
          <p:cNvCxnSpPr>
            <a:cxnSpLocks/>
          </p:cNvCxnSpPr>
          <p:nvPr/>
        </p:nvCxnSpPr>
        <p:spPr>
          <a:xfrm flipV="1">
            <a:off x="8954766" y="3003364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4FDB91-EDF5-7775-9BAF-D3A69F733E3D}"/>
              </a:ext>
            </a:extLst>
          </p:cNvPr>
          <p:cNvCxnSpPr>
            <a:cxnSpLocks/>
          </p:cNvCxnSpPr>
          <p:nvPr/>
        </p:nvCxnSpPr>
        <p:spPr>
          <a:xfrm flipV="1">
            <a:off x="10955702" y="3931693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E4597-4909-038C-FE05-29FA1955A480}"/>
              </a:ext>
            </a:extLst>
          </p:cNvPr>
          <p:cNvCxnSpPr>
            <a:cxnSpLocks/>
          </p:cNvCxnSpPr>
          <p:nvPr/>
        </p:nvCxnSpPr>
        <p:spPr>
          <a:xfrm flipV="1">
            <a:off x="11079737" y="4024026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080475-52B3-6968-6F8A-6D23ABDE3280}"/>
              </a:ext>
            </a:extLst>
          </p:cNvPr>
          <p:cNvCxnSpPr>
            <a:cxnSpLocks/>
          </p:cNvCxnSpPr>
          <p:nvPr/>
        </p:nvCxnSpPr>
        <p:spPr>
          <a:xfrm flipV="1">
            <a:off x="11203772" y="4116359"/>
            <a:ext cx="842658" cy="1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5F90A0E-5E2C-2974-4B1A-4DCDBB472F0B}"/>
              </a:ext>
            </a:extLst>
          </p:cNvPr>
          <p:cNvSpPr txBox="1"/>
          <p:nvPr/>
        </p:nvSpPr>
        <p:spPr>
          <a:xfrm>
            <a:off x="7010734" y="2951891"/>
            <a:ext cx="20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</a:t>
            </a:r>
          </a:p>
          <a:p>
            <a:pPr algn="ctr"/>
            <a:r>
              <a:rPr lang="en-KR" dirty="0"/>
              <a:t>Condensation</a:t>
            </a:r>
          </a:p>
        </p:txBody>
      </p:sp>
    </p:spTree>
    <p:extLst>
      <p:ext uri="{BB962C8B-B14F-4D97-AF65-F5344CB8AC3E}">
        <p14:creationId xmlns:p14="http://schemas.microsoft.com/office/powerpoint/2010/main" val="356587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2C306-85FE-2842-453F-3E9050F0C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BA33DB-C493-68B0-A439-14FD367B429C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46B1A05-B133-4B83-9FBF-ABD62EF0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EBB4E-53D1-3093-AB78-B625FDDF5C9A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D47068-1589-B378-6079-7852E2182F4C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B62011-C881-D996-F172-48D9105961C1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6FDAD-73FE-0CDC-A007-7A8958EBB882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0643A-8808-A22C-48B5-5691E20E58A0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93C81-EAD4-3E24-2CB8-E6B7EE25BF16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F1ECD-9A67-3237-D224-B035F0CDC906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8E0BF7-4AB3-4257-4754-603A294E149A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665009-36CF-67B2-FE9B-B2269600685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A8A0B7A-4CE2-06AA-632F-C7E26C464B73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</a:t>
            </a:r>
            <a:r>
              <a:rPr lang="en-KR" sz="900" dirty="0"/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07449C-0F9D-5CE0-B1CB-528EA5821B09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4E0203-F4BF-5D55-F872-E56DF321E596}"/>
              </a:ext>
            </a:extLst>
          </p:cNvPr>
          <p:cNvSpPr/>
          <p:nvPr/>
        </p:nvSpPr>
        <p:spPr>
          <a:xfrm>
            <a:off x="10267627" y="2603831"/>
            <a:ext cx="1464590" cy="2075592"/>
          </a:xfrm>
          <a:prstGeom prst="roundRect">
            <a:avLst>
              <a:gd name="adj" fmla="val 979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C2401D-F729-30C2-FA1F-17DE9B3C26A9}"/>
              </a:ext>
            </a:extLst>
          </p:cNvPr>
          <p:cNvSpPr/>
          <p:nvPr/>
        </p:nvSpPr>
        <p:spPr>
          <a:xfrm>
            <a:off x="9167247" y="2603831"/>
            <a:ext cx="996991" cy="2075592"/>
          </a:xfrm>
          <a:prstGeom prst="roundRect">
            <a:avLst>
              <a:gd name="adj" fmla="val 97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Quasi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620004-B425-91F4-7800-FF4FC44B4BFC}"/>
              </a:ext>
            </a:extLst>
          </p:cNvPr>
          <p:cNvSpPr/>
          <p:nvPr/>
        </p:nvSpPr>
        <p:spPr>
          <a:xfrm>
            <a:off x="7709836" y="2603831"/>
            <a:ext cx="1354022" cy="2075592"/>
          </a:xfrm>
          <a:prstGeom prst="roundRect">
            <a:avLst>
              <a:gd name="adj" fmla="val 97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Agent</a:t>
            </a:r>
          </a:p>
          <a:p>
            <a:pPr algn="ctr"/>
            <a:r>
              <a:rPr lang="en-KR" sz="1400" dirty="0"/>
              <a:t>Start-ups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077C57-5074-4A5D-6940-813F6FB132D7}"/>
              </a:ext>
            </a:extLst>
          </p:cNvPr>
          <p:cNvSpPr/>
          <p:nvPr/>
        </p:nvSpPr>
        <p:spPr>
          <a:xfrm>
            <a:off x="9167247" y="4815919"/>
            <a:ext cx="1892180" cy="1322859"/>
          </a:xfrm>
          <a:prstGeom prst="roundRect">
            <a:avLst>
              <a:gd name="adj" fmla="val 979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Domain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04C2B4-3550-CCCC-AC58-1805DA6D4A35}"/>
              </a:ext>
            </a:extLst>
          </p:cNvPr>
          <p:cNvSpPr/>
          <p:nvPr/>
        </p:nvSpPr>
        <p:spPr>
          <a:xfrm>
            <a:off x="941590" y="2603831"/>
            <a:ext cx="6664853" cy="2075592"/>
          </a:xfrm>
          <a:prstGeom prst="roundRect">
            <a:avLst>
              <a:gd name="adj" fmla="val 97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Not-Even-Addressed-Yet</a:t>
            </a:r>
          </a:p>
          <a:p>
            <a:pPr algn="ctr"/>
            <a:r>
              <a:rPr lang="en-KR" sz="1400" dirty="0"/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147551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5CCDC-D13E-4BB1-7BDE-60C116A2F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7D962-3400-E689-529E-3F57995DFDD1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DB7CC4-C76D-2EC3-46BB-9AAB3B27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30B79-E63B-8565-E6FC-A75257426CB5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DA9510-FD66-1D25-C9A6-2F1E21899AA0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C16BCD-9858-44AD-005D-E274E7A17788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BB211-9809-DA20-3E20-8A4198400458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E7A72-BDC7-02B1-8DD4-2DA95D61F4F3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B91D2-3B69-15DD-20AA-E8E12653DD95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2AB18-264A-91CA-645F-DC5AEC783D67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6E571E-E649-AADC-2658-265028456265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581F55-0F4D-E82C-613A-5128D6FA2BC4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5CB063-520D-83F7-0447-63B9BB3675C3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</a:t>
            </a:r>
            <a:r>
              <a:rPr lang="en-KR" sz="900" dirty="0"/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F7C491-4B70-BA06-CC54-B7F451314813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7A7CCC-3DFB-24A6-B8D8-D0F8775EEE46}"/>
              </a:ext>
            </a:extLst>
          </p:cNvPr>
          <p:cNvSpPr/>
          <p:nvPr/>
        </p:nvSpPr>
        <p:spPr>
          <a:xfrm>
            <a:off x="10267627" y="2603831"/>
            <a:ext cx="1464590" cy="2075592"/>
          </a:xfrm>
          <a:prstGeom prst="roundRect">
            <a:avLst>
              <a:gd name="adj" fmla="val 979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EF3D4B-3720-3E2B-5110-263921CF999E}"/>
              </a:ext>
            </a:extLst>
          </p:cNvPr>
          <p:cNvSpPr/>
          <p:nvPr/>
        </p:nvSpPr>
        <p:spPr>
          <a:xfrm>
            <a:off x="9167247" y="2603831"/>
            <a:ext cx="996991" cy="2075592"/>
          </a:xfrm>
          <a:prstGeom prst="roundRect">
            <a:avLst>
              <a:gd name="adj" fmla="val 97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Quasi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254BA7-EA58-F166-A68E-E63A819C3139}"/>
              </a:ext>
            </a:extLst>
          </p:cNvPr>
          <p:cNvSpPr/>
          <p:nvPr/>
        </p:nvSpPr>
        <p:spPr>
          <a:xfrm>
            <a:off x="7709836" y="2603831"/>
            <a:ext cx="1354022" cy="2075592"/>
          </a:xfrm>
          <a:prstGeom prst="roundRect">
            <a:avLst>
              <a:gd name="adj" fmla="val 97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Agent</a:t>
            </a:r>
          </a:p>
          <a:p>
            <a:pPr algn="ctr"/>
            <a:r>
              <a:rPr lang="en-KR" sz="1400" dirty="0"/>
              <a:t>Start-ups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2C542-081C-9B17-7116-FB414C9C9B68}"/>
              </a:ext>
            </a:extLst>
          </p:cNvPr>
          <p:cNvSpPr/>
          <p:nvPr/>
        </p:nvSpPr>
        <p:spPr>
          <a:xfrm>
            <a:off x="9167247" y="4815919"/>
            <a:ext cx="1892180" cy="1322859"/>
          </a:xfrm>
          <a:prstGeom prst="roundRect">
            <a:avLst>
              <a:gd name="adj" fmla="val 979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Domain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39565AB-D9D2-7EBB-B93F-76D626B0FBB2}"/>
              </a:ext>
            </a:extLst>
          </p:cNvPr>
          <p:cNvSpPr/>
          <p:nvPr/>
        </p:nvSpPr>
        <p:spPr>
          <a:xfrm>
            <a:off x="941590" y="2603831"/>
            <a:ext cx="6664853" cy="2075592"/>
          </a:xfrm>
          <a:prstGeom prst="roundRect">
            <a:avLst>
              <a:gd name="adj" fmla="val 97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Not-Even-Addressed-Yet</a:t>
            </a:r>
          </a:p>
          <a:p>
            <a:pPr algn="ctr"/>
            <a:r>
              <a:rPr lang="en-KR" sz="1400" dirty="0"/>
              <a:t>Market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6EC131-643D-8A94-1FB9-1C0F6A9EBA31}"/>
              </a:ext>
            </a:extLst>
          </p:cNvPr>
          <p:cNvSpPr/>
          <p:nvPr/>
        </p:nvSpPr>
        <p:spPr>
          <a:xfrm>
            <a:off x="9531417" y="3637682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Coding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BAFDBD-FE3A-1429-E6F2-FA78D0BFF856}"/>
              </a:ext>
            </a:extLst>
          </p:cNvPr>
          <p:cNvSpPr/>
          <p:nvPr/>
        </p:nvSpPr>
        <p:spPr>
          <a:xfrm>
            <a:off x="9531417" y="3956500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Legal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F8A750-02D2-4911-874D-2BD048AF19B8}"/>
              </a:ext>
            </a:extLst>
          </p:cNvPr>
          <p:cNvSpPr/>
          <p:nvPr/>
        </p:nvSpPr>
        <p:spPr>
          <a:xfrm>
            <a:off x="9531416" y="4284792"/>
            <a:ext cx="2088683" cy="2598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Healthcare + BIO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5645622-65DB-56D3-E35E-D14823D9326D}"/>
              </a:ext>
            </a:extLst>
          </p:cNvPr>
          <p:cNvSpPr/>
          <p:nvPr/>
        </p:nvSpPr>
        <p:spPr>
          <a:xfrm>
            <a:off x="8911239" y="4931415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22BBB6-F055-FE2E-1DDD-1CFE84A7DF32}"/>
              </a:ext>
            </a:extLst>
          </p:cNvPr>
          <p:cNvSpPr/>
          <p:nvPr/>
        </p:nvSpPr>
        <p:spPr>
          <a:xfrm>
            <a:off x="8911238" y="5275214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Material Science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72298-F439-3F39-01D6-8239D4CA59EA}"/>
              </a:ext>
            </a:extLst>
          </p:cNvPr>
          <p:cNvSpPr/>
          <p:nvPr/>
        </p:nvSpPr>
        <p:spPr>
          <a:xfrm>
            <a:off x="8911237" y="5619583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1399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B5BA-8A02-0F67-F78A-EE246F4D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A2C391-3DC8-F3D9-1520-D7704DA3A464}"/>
              </a:ext>
            </a:extLst>
          </p:cNvPr>
          <p:cNvCxnSpPr/>
          <p:nvPr/>
        </p:nvCxnSpPr>
        <p:spPr>
          <a:xfrm>
            <a:off x="838200" y="1752601"/>
            <a:ext cx="1082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8CA840B-52C2-1A86-40FB-03054001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62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기회</a:t>
            </a:r>
            <a:r>
              <a:rPr lang="en-US" altLang="ko-KR" dirty="0"/>
              <a:t> :  Time Gap, Domain Gap (2026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월 느낌</a:t>
            </a:r>
            <a:r>
              <a:rPr lang="en-US" altLang="ko-KR" dirty="0"/>
              <a:t>)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B5C84-1795-E6D3-A328-F3D4FBA0BF39}"/>
              </a:ext>
            </a:extLst>
          </p:cNvPr>
          <p:cNvSpPr txBox="1"/>
          <p:nvPr/>
        </p:nvSpPr>
        <p:spPr>
          <a:xfrm>
            <a:off x="10828866" y="129070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C51026-111F-4C27-E3C7-53AC70C50EF4}"/>
              </a:ext>
            </a:extLst>
          </p:cNvPr>
          <p:cNvCxnSpPr>
            <a:cxnSpLocks/>
          </p:cNvCxnSpPr>
          <p:nvPr/>
        </p:nvCxnSpPr>
        <p:spPr>
          <a:xfrm>
            <a:off x="838200" y="1752601"/>
            <a:ext cx="0" cy="4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A1A86-0827-DA1A-935B-045864E7CEFF}"/>
              </a:ext>
            </a:extLst>
          </p:cNvPr>
          <p:cNvSpPr txBox="1"/>
          <p:nvPr/>
        </p:nvSpPr>
        <p:spPr>
          <a:xfrm>
            <a:off x="253999" y="6123543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Domain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090CA-7F4A-0C9C-D3D8-F56D95E1317D}"/>
              </a:ext>
            </a:extLst>
          </p:cNvPr>
          <p:cNvSpPr txBox="1"/>
          <p:nvPr/>
        </p:nvSpPr>
        <p:spPr>
          <a:xfrm>
            <a:off x="9999146" y="1953624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Frontier-Labs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258C6-4944-C9FF-0D3A-435995383226}"/>
              </a:ext>
            </a:extLst>
          </p:cNvPr>
          <p:cNvSpPr txBox="1"/>
          <p:nvPr/>
        </p:nvSpPr>
        <p:spPr>
          <a:xfrm>
            <a:off x="7598835" y="1953624"/>
            <a:ext cx="12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도망자들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E5B8F-5ACC-DEF2-B5B1-322EBBBBC8D6}"/>
              </a:ext>
            </a:extLst>
          </p:cNvPr>
          <p:cNvSpPr txBox="1"/>
          <p:nvPr/>
        </p:nvSpPr>
        <p:spPr>
          <a:xfrm>
            <a:off x="2470155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이제 막 출발한 자들</a:t>
            </a:r>
            <a:endParaRPr lang="en-K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2620E-690F-8C6C-FEB7-F3550578A51F}"/>
              </a:ext>
            </a:extLst>
          </p:cNvPr>
          <p:cNvSpPr txBox="1"/>
          <p:nvPr/>
        </p:nvSpPr>
        <p:spPr>
          <a:xfrm>
            <a:off x="838200" y="1953624"/>
            <a:ext cx="23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남겨진</a:t>
            </a:r>
            <a:r>
              <a:rPr lang="en-US" altLang="ko-KR" dirty="0"/>
              <a:t> </a:t>
            </a:r>
            <a:r>
              <a:rPr lang="ko-KR" altLang="en-US" dirty="0"/>
              <a:t>자들</a:t>
            </a:r>
            <a:endParaRPr lang="en-KR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6FC673-4310-9E97-FCAF-3DA2402162D3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8830731" y="2138290"/>
            <a:ext cx="11684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8DAC52-9644-384C-C51C-5463191300E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53518" y="2138290"/>
            <a:ext cx="24892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AA4F376-408B-8051-A882-9AE6F4880F93}"/>
              </a:ext>
            </a:extLst>
          </p:cNvPr>
          <p:cNvSpPr txBox="1"/>
          <p:nvPr/>
        </p:nvSpPr>
        <p:spPr>
          <a:xfrm>
            <a:off x="8665639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</a:t>
            </a:r>
            <a:r>
              <a:rPr lang="en-KR" sz="900" dirty="0"/>
              <a:t>apability overhang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7323EF-FEA6-5AC6-9878-89F0A8A37BC5}"/>
              </a:ext>
            </a:extLst>
          </p:cNvPr>
          <p:cNvSpPr txBox="1"/>
          <p:nvPr/>
        </p:nvSpPr>
        <p:spPr>
          <a:xfrm>
            <a:off x="5346700" y="217464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용역</a:t>
            </a:r>
            <a:r>
              <a:rPr lang="en-US" altLang="ko-KR" sz="900" dirty="0"/>
              <a:t>,</a:t>
            </a:r>
            <a:r>
              <a:rPr lang="ko-KR" altLang="en-US" sz="900" dirty="0"/>
              <a:t> 교육</a:t>
            </a:r>
            <a:r>
              <a:rPr lang="en-US" altLang="ko-KR" sz="900" dirty="0"/>
              <a:t>, …</a:t>
            </a:r>
            <a:endParaRPr lang="en-KR" sz="9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DBD1A5D-E579-2624-E441-0C9CE6F0F4CE}"/>
              </a:ext>
            </a:extLst>
          </p:cNvPr>
          <p:cNvSpPr/>
          <p:nvPr/>
        </p:nvSpPr>
        <p:spPr>
          <a:xfrm>
            <a:off x="9486673" y="2603831"/>
            <a:ext cx="2312919" cy="2075592"/>
          </a:xfrm>
          <a:prstGeom prst="roundRect">
            <a:avLst>
              <a:gd name="adj" fmla="val 979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BDC034-2FD2-5B3B-096E-56381DF5D295}"/>
              </a:ext>
            </a:extLst>
          </p:cNvPr>
          <p:cNvSpPr/>
          <p:nvPr/>
        </p:nvSpPr>
        <p:spPr>
          <a:xfrm>
            <a:off x="7709836" y="2603831"/>
            <a:ext cx="1709462" cy="2075592"/>
          </a:xfrm>
          <a:prstGeom prst="roundRect">
            <a:avLst>
              <a:gd name="adj" fmla="val 97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Agent</a:t>
            </a:r>
          </a:p>
          <a:p>
            <a:pPr algn="ctr"/>
            <a:r>
              <a:rPr lang="en-KR" sz="1400" dirty="0"/>
              <a:t>Start-ups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01806C-F2F2-B008-F1B5-DF16345D0EB1}"/>
              </a:ext>
            </a:extLst>
          </p:cNvPr>
          <p:cNvSpPr/>
          <p:nvPr/>
        </p:nvSpPr>
        <p:spPr>
          <a:xfrm>
            <a:off x="9167247" y="4815919"/>
            <a:ext cx="1892180" cy="1322859"/>
          </a:xfrm>
          <a:prstGeom prst="roundRect">
            <a:avLst>
              <a:gd name="adj" fmla="val 979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Domain</a:t>
            </a:r>
          </a:p>
          <a:p>
            <a:pPr algn="ctr"/>
            <a:r>
              <a:rPr lang="en-KR" sz="1400" dirty="0"/>
              <a:t>Frontier</a:t>
            </a:r>
          </a:p>
          <a:p>
            <a:pPr algn="ctr"/>
            <a:r>
              <a:rPr lang="en-KR" sz="1400" dirty="0"/>
              <a:t>Labs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9753A5D-40AA-C1C2-C993-1BAAAF787B34}"/>
              </a:ext>
            </a:extLst>
          </p:cNvPr>
          <p:cNvSpPr/>
          <p:nvPr/>
        </p:nvSpPr>
        <p:spPr>
          <a:xfrm>
            <a:off x="941590" y="2603831"/>
            <a:ext cx="6664853" cy="2075592"/>
          </a:xfrm>
          <a:prstGeom prst="roundRect">
            <a:avLst>
              <a:gd name="adj" fmla="val 97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400" dirty="0"/>
              <a:t>Not-Even-Addressed-Yet</a:t>
            </a:r>
          </a:p>
          <a:p>
            <a:pPr algn="ctr"/>
            <a:r>
              <a:rPr lang="en-KR" sz="1400" dirty="0"/>
              <a:t>Market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58383B-2F2A-F458-7181-C8B2D2C33E96}"/>
              </a:ext>
            </a:extLst>
          </p:cNvPr>
          <p:cNvSpPr/>
          <p:nvPr/>
        </p:nvSpPr>
        <p:spPr>
          <a:xfrm>
            <a:off x="9618043" y="3637682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Coding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AF3E59-80EE-512A-2D78-127C9AD37CE8}"/>
              </a:ext>
            </a:extLst>
          </p:cNvPr>
          <p:cNvSpPr/>
          <p:nvPr/>
        </p:nvSpPr>
        <p:spPr>
          <a:xfrm>
            <a:off x="9618043" y="3956500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Legal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9F180D-748F-625E-5F30-0D937429A3F6}"/>
              </a:ext>
            </a:extLst>
          </p:cNvPr>
          <p:cNvSpPr/>
          <p:nvPr/>
        </p:nvSpPr>
        <p:spPr>
          <a:xfrm>
            <a:off x="9618042" y="4284792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Healthcare + Bio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3501665-AA0B-14E9-3BE4-20C4F6C8BA8C}"/>
              </a:ext>
            </a:extLst>
          </p:cNvPr>
          <p:cNvSpPr/>
          <p:nvPr/>
        </p:nvSpPr>
        <p:spPr>
          <a:xfrm>
            <a:off x="8911239" y="4931415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52460DB-8126-DE33-82BD-44513034E822}"/>
              </a:ext>
            </a:extLst>
          </p:cNvPr>
          <p:cNvSpPr/>
          <p:nvPr/>
        </p:nvSpPr>
        <p:spPr>
          <a:xfrm>
            <a:off x="8911238" y="5275214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Material Science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910478-D19A-F10D-AE0F-8B86CDA0C87F}"/>
              </a:ext>
            </a:extLst>
          </p:cNvPr>
          <p:cNvSpPr/>
          <p:nvPr/>
        </p:nvSpPr>
        <p:spPr>
          <a:xfrm>
            <a:off x="8911237" y="5619583"/>
            <a:ext cx="2088683" cy="259882"/>
          </a:xfrm>
          <a:prstGeom prst="roundRect">
            <a:avLst/>
          </a:prstGeom>
          <a:solidFill>
            <a:schemeClr val="bg2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1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6521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613</Words>
  <Application>Microsoft Macintosh PowerPoint</Application>
  <PresentationFormat>Widescreen</PresentationFormat>
  <Paragraphs>203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PowerPoint Presentation</vt:lpstr>
      <vt:lpstr>목적</vt:lpstr>
      <vt:lpstr>PowerPoint Presentation</vt:lpstr>
      <vt:lpstr>우리의 기회 :  Time Gap, Domain Gap.  (2025 후반 느낌)</vt:lpstr>
      <vt:lpstr>우리의 기회 :  Time Gap, Domain Gap (2026 3월 느낌)</vt:lpstr>
      <vt:lpstr>우리의 기회 :  Time Gap, Domain Gap (2026 6월 느낌)</vt:lpstr>
      <vt:lpstr>우리의 기회 :  Time Gap, Domain Gap (2026 6월 느낌)</vt:lpstr>
      <vt:lpstr>우리의 기회 :  Time Gap, Domain Gap (2026 6월 느낌)</vt:lpstr>
      <vt:lpstr>우리의 기회 :  Time Gap, Domain Gap (2026 6월 느낌)</vt:lpstr>
      <vt:lpstr>우리의 기회 :  Time Gap, Domain Gap (2026 6월 느낌)</vt:lpstr>
      <vt:lpstr>AI 관점에서의 세개의 중요한 Player 분류요약</vt:lpstr>
      <vt:lpstr>AI Start-up Scene </vt:lpstr>
      <vt:lpstr>7월 4일부터 ICML 주간이 시작됨</vt:lpstr>
      <vt:lpstr>AI Frontier 개편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chester roh</dc:creator>
  <cp:lastModifiedBy>chester roh</cp:lastModifiedBy>
  <cp:revision>1691</cp:revision>
  <dcterms:created xsi:type="dcterms:W3CDTF">2018-07-31T13:02:49Z</dcterms:created>
  <dcterms:modified xsi:type="dcterms:W3CDTF">2026-06-28T12:04:09Z</dcterms:modified>
</cp:coreProperties>
</file>